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4"/>
  </p:notesMasterIdLst>
  <p:sldIdLst>
    <p:sldId id="256" r:id="rId5"/>
    <p:sldId id="257" r:id="rId6"/>
    <p:sldId id="260" r:id="rId7"/>
    <p:sldId id="263" r:id="rId8"/>
    <p:sldId id="264" r:id="rId9"/>
    <p:sldId id="262" r:id="rId10"/>
    <p:sldId id="265" r:id="rId11"/>
    <p:sldId id="261" r:id="rId12"/>
    <p:sldId id="285" r:id="rId13"/>
    <p:sldId id="266" r:id="rId14"/>
    <p:sldId id="268" r:id="rId15"/>
    <p:sldId id="267" r:id="rId16"/>
    <p:sldId id="269" r:id="rId17"/>
    <p:sldId id="279" r:id="rId18"/>
    <p:sldId id="286" r:id="rId19"/>
    <p:sldId id="282" r:id="rId20"/>
    <p:sldId id="291" r:id="rId21"/>
    <p:sldId id="289" r:id="rId22"/>
    <p:sldId id="287" r:id="rId23"/>
    <p:sldId id="288" r:id="rId24"/>
    <p:sldId id="270" r:id="rId25"/>
    <p:sldId id="271" r:id="rId26"/>
    <p:sldId id="272" r:id="rId27"/>
    <p:sldId id="273" r:id="rId28"/>
    <p:sldId id="275" r:id="rId29"/>
    <p:sldId id="276" r:id="rId30"/>
    <p:sldId id="277" r:id="rId31"/>
    <p:sldId id="278" r:id="rId32"/>
    <p:sldId id="28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2340"/>
    <a:srgbClr val="F15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32" autoAdjust="0"/>
    <p:restoredTop sz="94593"/>
  </p:normalViewPr>
  <p:slideViewPr>
    <p:cSldViewPr snapToGrid="0" snapToObjects="1">
      <p:cViewPr varScale="1">
        <p:scale>
          <a:sx n="86" d="100"/>
          <a:sy n="86" d="100"/>
        </p:scale>
        <p:origin x="37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6171C-6C02-41F2-841A-16E3B7C9FAF6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08A04-4F30-4D14-A4A3-903948F17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24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5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10109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87629"/>
            <a:ext cx="3932237" cy="3273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5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350422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13510" y="807031"/>
            <a:ext cx="115683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313510" y="2267527"/>
            <a:ext cx="11568343" cy="395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5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1156747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510" y="807031"/>
            <a:ext cx="11568343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510" y="2267527"/>
            <a:ext cx="11568343" cy="3952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5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512511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5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225065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510" y="807031"/>
            <a:ext cx="11568343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5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960181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5868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7472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098632"/>
            <a:ext cx="5157787" cy="29973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227472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3098632"/>
            <a:ext cx="5183188" cy="29973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5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1576548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510" y="807031"/>
            <a:ext cx="11568343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5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1398965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5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1768325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87629"/>
            <a:ext cx="3932237" cy="3273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5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122383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59678"/>
            <a:ext cx="12192000" cy="5747652"/>
          </a:xfrm>
          <a:prstGeom prst="rect">
            <a:avLst/>
          </a:prstGeom>
          <a:solidFill>
            <a:srgbClr val="0C2340">
              <a:alpha val="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6426926"/>
            <a:ext cx="12192000" cy="431074"/>
          </a:xfrm>
          <a:prstGeom prst="rect">
            <a:avLst/>
          </a:prstGeom>
          <a:solidFill>
            <a:srgbClr val="0C23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0" y="3"/>
            <a:ext cx="12192000" cy="633549"/>
          </a:xfrm>
          <a:prstGeom prst="rect">
            <a:avLst/>
          </a:prstGeom>
          <a:solidFill>
            <a:srgbClr val="0C23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38592"/>
            <a:ext cx="12192000" cy="0"/>
          </a:xfrm>
          <a:prstGeom prst="line">
            <a:avLst/>
          </a:prstGeom>
          <a:ln w="25400">
            <a:solidFill>
              <a:srgbClr val="F15A2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6420395"/>
            <a:ext cx="12192000" cy="0"/>
          </a:xfrm>
          <a:prstGeom prst="line">
            <a:avLst/>
          </a:prstGeom>
          <a:ln w="25400">
            <a:solidFill>
              <a:srgbClr val="F15A2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3768" y="134214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49AB2-3694-EC44-96CD-D4B4E5998FBA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627613-58B0-1B4B-8093-8AF8E2745F9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58" y="192196"/>
            <a:ext cx="2924219" cy="2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5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23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558" y="3974061"/>
            <a:ext cx="4800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26000"/>
                </a:solidFill>
                <a:latin typeface="Helvetica"/>
                <a:cs typeface="Helvetica"/>
              </a:rPr>
              <a:t>Presented by</a:t>
            </a:r>
          </a:p>
          <a:p>
            <a:r>
              <a:rPr lang="en-US" sz="2000" b="1" dirty="0">
                <a:solidFill>
                  <a:srgbClr val="F26000"/>
                </a:solidFill>
                <a:latin typeface="Helvetica"/>
                <a:cs typeface="Helvetica"/>
              </a:rPr>
              <a:t>Abu Noman Md Sakib</a:t>
            </a:r>
          </a:p>
          <a:p>
            <a:r>
              <a:rPr lang="en-US" sz="2000" dirty="0">
                <a:solidFill>
                  <a:srgbClr val="F26000"/>
                </a:solidFill>
                <a:latin typeface="Helvetica"/>
                <a:cs typeface="Helvetica"/>
              </a:rPr>
              <a:t>Graduate Teaching Assistant</a:t>
            </a:r>
          </a:p>
          <a:p>
            <a:r>
              <a:rPr lang="en-US" sz="2000" dirty="0">
                <a:solidFill>
                  <a:srgbClr val="F26000"/>
                </a:solidFill>
                <a:latin typeface="Helvetica"/>
                <a:cs typeface="Helvetica"/>
              </a:rPr>
              <a:t>Department of Computer Science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850" y="4461902"/>
            <a:ext cx="3624072" cy="658368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6928607" y="3849907"/>
            <a:ext cx="0" cy="1420959"/>
          </a:xfrm>
          <a:prstGeom prst="line">
            <a:avLst/>
          </a:prstGeom>
          <a:ln w="25400">
            <a:solidFill>
              <a:srgbClr val="F15A2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6B3E75D-16DE-415A-B6E1-07E526B7815B}"/>
              </a:ext>
            </a:extLst>
          </p:cNvPr>
          <p:cNvSpPr txBox="1"/>
          <p:nvPr/>
        </p:nvSpPr>
        <p:spPr>
          <a:xfrm>
            <a:off x="787557" y="969510"/>
            <a:ext cx="10309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26000"/>
                </a:solidFill>
                <a:latin typeface="Helvetica"/>
                <a:cs typeface="Helvetica"/>
              </a:rPr>
              <a:t>SESV: Accurate Medical Image Segmentation by Predicting and Correcting Errors</a:t>
            </a:r>
          </a:p>
          <a:p>
            <a:endParaRPr lang="en-US" dirty="0">
              <a:solidFill>
                <a:srgbClr val="F26000"/>
              </a:solidFill>
              <a:latin typeface="Helvetica"/>
              <a:cs typeface="Helvetica"/>
            </a:endParaRPr>
          </a:p>
          <a:p>
            <a:r>
              <a:rPr lang="en-US" dirty="0">
                <a:solidFill>
                  <a:srgbClr val="F26000"/>
                </a:solidFill>
                <a:latin typeface="Helvetica"/>
                <a:cs typeface="Helvetica"/>
              </a:rPr>
              <a:t>Authors: Yutong </a:t>
            </a:r>
            <a:r>
              <a:rPr lang="en-US" dirty="0" err="1">
                <a:solidFill>
                  <a:srgbClr val="F26000"/>
                </a:solidFill>
                <a:latin typeface="Helvetica"/>
                <a:cs typeface="Helvetica"/>
              </a:rPr>
              <a:t>Xie</a:t>
            </a:r>
            <a:r>
              <a:rPr lang="en-US" dirty="0">
                <a:solidFill>
                  <a:srgbClr val="F26000"/>
                </a:solidFill>
                <a:latin typeface="Helvetica"/>
                <a:cs typeface="Helvetica"/>
              </a:rPr>
              <a:t>, </a:t>
            </a:r>
            <a:r>
              <a:rPr lang="en-US" dirty="0" err="1">
                <a:solidFill>
                  <a:srgbClr val="F26000"/>
                </a:solidFill>
                <a:latin typeface="Helvetica"/>
                <a:cs typeface="Helvetica"/>
              </a:rPr>
              <a:t>Jianpeng</a:t>
            </a:r>
            <a:r>
              <a:rPr lang="en-US" dirty="0">
                <a:solidFill>
                  <a:srgbClr val="F26000"/>
                </a:solidFill>
                <a:latin typeface="Helvetica"/>
                <a:cs typeface="Helvetica"/>
              </a:rPr>
              <a:t> Zhang, Hao Lu, </a:t>
            </a:r>
            <a:r>
              <a:rPr lang="en-US" dirty="0" err="1">
                <a:solidFill>
                  <a:srgbClr val="F26000"/>
                </a:solidFill>
                <a:latin typeface="Helvetica"/>
                <a:cs typeface="Helvetica"/>
              </a:rPr>
              <a:t>Chunhua</a:t>
            </a:r>
            <a:r>
              <a:rPr lang="en-US" dirty="0">
                <a:solidFill>
                  <a:srgbClr val="F26000"/>
                </a:solidFill>
                <a:latin typeface="Helvetica"/>
                <a:cs typeface="Helvetica"/>
              </a:rPr>
              <a:t> Shen, and Yong Xia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6DDE7B-95FE-410C-945C-341167E934DB}"/>
              </a:ext>
            </a:extLst>
          </p:cNvPr>
          <p:cNvSpPr txBox="1"/>
          <p:nvPr/>
        </p:nvSpPr>
        <p:spPr>
          <a:xfrm>
            <a:off x="3542112" y="6065495"/>
            <a:ext cx="4800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26000"/>
                </a:solidFill>
                <a:latin typeface="Helvetica"/>
                <a:cs typeface="Helvetica"/>
              </a:rPr>
              <a:t>May 6, 2025</a:t>
            </a:r>
          </a:p>
        </p:txBody>
      </p:sp>
    </p:spTree>
    <p:extLst>
      <p:ext uri="{BB962C8B-B14F-4D97-AF65-F5344CB8AC3E}">
        <p14:creationId xmlns:p14="http://schemas.microsoft.com/office/powerpoint/2010/main" val="1209586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347135" y="778348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5F516EC-58CE-CB44-985B-4DF3C5EB339F}"/>
              </a:ext>
            </a:extLst>
          </p:cNvPr>
          <p:cNvSpPr txBox="1"/>
          <p:nvPr/>
        </p:nvSpPr>
        <p:spPr>
          <a:xfrm>
            <a:off x="347135" y="1548380"/>
            <a:ext cx="531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059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Details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028FE14-0D71-0844-B918-779B9B77B105}"/>
              </a:ext>
            </a:extLst>
          </p:cNvPr>
          <p:cNvSpPr txBox="1"/>
          <p:nvPr/>
        </p:nvSpPr>
        <p:spPr>
          <a:xfrm>
            <a:off x="347135" y="2112822"/>
            <a:ext cx="11602209" cy="37805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Prediction: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Enet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predicts a binary error map, marking potential mis-segmented pixels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Combines class-weighted Dice loss and cross-entropy loss to handle class imbalance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Re-segmentation Strategy: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rSnet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takes as input the original image, initial segmentation mask, and error map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Produces a refined mask, aiming to correct mis-segmented areas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Verification Process: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Vnet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evaluates local regions to decide whether to accept or reject the refined output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Helps mitigate the propagation of errors from less accurate predictions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D26C73E-C399-44E6-B27B-32386C367ABC}"/>
              </a:ext>
            </a:extLst>
          </p:cNvPr>
          <p:cNvSpPr txBox="1">
            <a:spLocks/>
          </p:cNvSpPr>
          <p:nvPr/>
        </p:nvSpPr>
        <p:spPr>
          <a:xfrm>
            <a:off x="0" y="6480653"/>
            <a:ext cx="12192000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96323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028FE14-0D71-0844-B918-779B9B77B105}"/>
              </a:ext>
            </a:extLst>
          </p:cNvPr>
          <p:cNvSpPr txBox="1"/>
          <p:nvPr/>
        </p:nvSpPr>
        <p:spPr>
          <a:xfrm>
            <a:off x="347135" y="1944140"/>
            <a:ext cx="9643445" cy="21185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C2340"/>
                </a:solidFill>
                <a:latin typeface="Arial"/>
                <a:cs typeface="Arial"/>
              </a:rPr>
              <a:t>Introduction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Related Works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Methodology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b="1" dirty="0">
                <a:solidFill>
                  <a:srgbClr val="002060"/>
                </a:solidFill>
                <a:latin typeface="Arial"/>
                <a:cs typeface="Arial"/>
              </a:rPr>
              <a:t>Results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Conclusion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6A74CA7-541E-46CE-8B7E-A0DEB45969F2}"/>
              </a:ext>
            </a:extLst>
          </p:cNvPr>
          <p:cNvSpPr txBox="1">
            <a:spLocks/>
          </p:cNvSpPr>
          <p:nvPr/>
        </p:nvSpPr>
        <p:spPr>
          <a:xfrm>
            <a:off x="0" y="6480653"/>
            <a:ext cx="12192000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300909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347135" y="778348"/>
            <a:ext cx="18950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5F516EC-58CE-CB44-985B-4DF3C5EB339F}"/>
              </a:ext>
            </a:extLst>
          </p:cNvPr>
          <p:cNvSpPr txBox="1"/>
          <p:nvPr/>
        </p:nvSpPr>
        <p:spPr>
          <a:xfrm>
            <a:off x="347135" y="1548380"/>
            <a:ext cx="531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059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Setup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028FE14-0D71-0844-B918-779B9B77B105}"/>
              </a:ext>
            </a:extLst>
          </p:cNvPr>
          <p:cNvSpPr txBox="1"/>
          <p:nvPr/>
        </p:nvSpPr>
        <p:spPr>
          <a:xfrm>
            <a:off x="347135" y="2112822"/>
            <a:ext cx="11602209" cy="17030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Datasets: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Gland segmentation (CRAG dataset) 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Skin lesion segmentation (ISIC-2017 and ISIC-2018 datasets) 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Retinal microaneurysms segmentation (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IDRiD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dataset)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96CC2-4D9B-4DF3-ABC5-CE99A67D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862" y="3956773"/>
            <a:ext cx="6874276" cy="1716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FBF420-FEC7-487C-8167-CEEDF2107A11}"/>
              </a:ext>
            </a:extLst>
          </p:cNvPr>
          <p:cNvSpPr txBox="1"/>
          <p:nvPr/>
        </p:nvSpPr>
        <p:spPr>
          <a:xfrm>
            <a:off x="933635" y="5753585"/>
            <a:ext cx="10324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+mj-lt"/>
              </a:rPr>
              <a:t>Fig. 2. Sample examples of dataset and output.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67E2E49-A8FF-47B1-8021-AA45280068AC}"/>
              </a:ext>
            </a:extLst>
          </p:cNvPr>
          <p:cNvSpPr txBox="1">
            <a:spLocks/>
          </p:cNvSpPr>
          <p:nvPr/>
        </p:nvSpPr>
        <p:spPr>
          <a:xfrm>
            <a:off x="0" y="6480653"/>
            <a:ext cx="12192000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815535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347135" y="778348"/>
            <a:ext cx="18950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5F516EC-58CE-CB44-985B-4DF3C5EB339F}"/>
              </a:ext>
            </a:extLst>
          </p:cNvPr>
          <p:cNvSpPr txBox="1"/>
          <p:nvPr/>
        </p:nvSpPr>
        <p:spPr>
          <a:xfrm>
            <a:off x="347135" y="1548380"/>
            <a:ext cx="531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059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Metrics &amp; Performance Highlights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028FE14-0D71-0844-B918-779B9B77B105}"/>
              </a:ext>
            </a:extLst>
          </p:cNvPr>
          <p:cNvSpPr txBox="1"/>
          <p:nvPr/>
        </p:nvSpPr>
        <p:spPr>
          <a:xfrm>
            <a:off x="347135" y="2112822"/>
            <a:ext cx="11602209" cy="29495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Metrics: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 in object-level F1 score (O-F1), Dice coefficient (O-Dice), and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Hausdorff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distance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Notable performance gains over base segmentation models (e.g., DeepLabv3+) and competitive methods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Highlights: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Consistent improvements across different segmentation tasks and networks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Achieves state-of-the-art or near state-of-the-art results among published methods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961F57-BC27-4E66-B59E-649D6137BEC1}"/>
              </a:ext>
            </a:extLst>
          </p:cNvPr>
          <p:cNvSpPr txBox="1">
            <a:spLocks/>
          </p:cNvSpPr>
          <p:nvPr/>
        </p:nvSpPr>
        <p:spPr>
          <a:xfrm>
            <a:off x="0" y="6480653"/>
            <a:ext cx="12192000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856963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347135" y="778348"/>
            <a:ext cx="18950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5F516EC-58CE-CB44-985B-4DF3C5EB339F}"/>
              </a:ext>
            </a:extLst>
          </p:cNvPr>
          <p:cNvSpPr txBox="1"/>
          <p:nvPr/>
        </p:nvSpPr>
        <p:spPr>
          <a:xfrm>
            <a:off x="347135" y="1548380"/>
            <a:ext cx="531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059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DD64FB-35F9-4FB1-8F9C-9BA20978A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05" y="1998294"/>
            <a:ext cx="6184991" cy="4215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71B3F1-CC88-422E-A433-6BCC267577DD}"/>
              </a:ext>
            </a:extLst>
          </p:cNvPr>
          <p:cNvSpPr txBox="1"/>
          <p:nvPr/>
        </p:nvSpPr>
        <p:spPr>
          <a:xfrm>
            <a:off x="6702640" y="3537831"/>
            <a:ext cx="53088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C2340"/>
                </a:solidFill>
                <a:latin typeface="+mj-lt"/>
              </a:rPr>
              <a:t>Fig. 3. Three examples and their predicted segmentation error maps, which could be incorrect in some regions (highlighted by red rectangles).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39EDB456-6CB2-47F7-BDA8-0821893747B8}"/>
              </a:ext>
            </a:extLst>
          </p:cNvPr>
          <p:cNvSpPr txBox="1">
            <a:spLocks/>
          </p:cNvSpPr>
          <p:nvPr/>
        </p:nvSpPr>
        <p:spPr>
          <a:xfrm>
            <a:off x="0" y="6480653"/>
            <a:ext cx="12192000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347088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347135" y="778348"/>
            <a:ext cx="18950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5F516EC-58CE-CB44-985B-4DF3C5EB339F}"/>
              </a:ext>
            </a:extLst>
          </p:cNvPr>
          <p:cNvSpPr txBox="1"/>
          <p:nvPr/>
        </p:nvSpPr>
        <p:spPr>
          <a:xfrm>
            <a:off x="347135" y="1548380"/>
            <a:ext cx="531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059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1B3F1-CC88-422E-A433-6BCC267577DD}"/>
              </a:ext>
            </a:extLst>
          </p:cNvPr>
          <p:cNvSpPr txBox="1"/>
          <p:nvPr/>
        </p:nvSpPr>
        <p:spPr>
          <a:xfrm>
            <a:off x="6791417" y="3537831"/>
            <a:ext cx="53088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C2340"/>
                </a:solidFill>
                <a:latin typeface="+mj-lt"/>
              </a:rPr>
              <a:t>Fig. 4. Visualization of segmentation error maps chosen from three different datasets. It shows that incorrectly segmented pixels (with a value of 1) are significantly less than correctly segmented pixels (with a value of 0).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5BD129-DDAC-4B1A-8A69-E0A3CFB26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49" y="2172175"/>
            <a:ext cx="6258758" cy="3907477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5D243EB-3995-4993-8C38-70E2DE076FCA}"/>
              </a:ext>
            </a:extLst>
          </p:cNvPr>
          <p:cNvSpPr txBox="1">
            <a:spLocks/>
          </p:cNvSpPr>
          <p:nvPr/>
        </p:nvSpPr>
        <p:spPr>
          <a:xfrm>
            <a:off x="0" y="6480653"/>
            <a:ext cx="12192000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/>
              <a:t>14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36313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347135" y="778348"/>
            <a:ext cx="4775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Quantitative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1341EA-BC06-405F-BBF0-9068955E1A8D}"/>
              </a:ext>
            </a:extLst>
          </p:cNvPr>
          <p:cNvSpPr txBox="1"/>
          <p:nvPr/>
        </p:nvSpPr>
        <p:spPr>
          <a:xfrm>
            <a:off x="975290" y="5784890"/>
            <a:ext cx="10241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C2340"/>
                </a:solidFill>
                <a:latin typeface="+mj-lt"/>
              </a:rPr>
              <a:t>Table. 1. Performance of the proposed SESV Model under different settings on three datasets.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5BCC2DA2-0217-4C9B-8B7C-1A5D44DB8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576608"/>
              </p:ext>
            </p:extLst>
          </p:nvPr>
        </p:nvGraphicFramePr>
        <p:xfrm>
          <a:off x="753615" y="1945640"/>
          <a:ext cx="10759216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0117">
                  <a:extLst>
                    <a:ext uri="{9D8B030D-6E8A-4147-A177-3AD203B41FA5}">
                      <a16:colId xmlns:a16="http://schemas.microsoft.com/office/drawing/2014/main" val="2211752806"/>
                    </a:ext>
                  </a:extLst>
                </a:gridCol>
                <a:gridCol w="571817">
                  <a:extLst>
                    <a:ext uri="{9D8B030D-6E8A-4147-A177-3AD203B41FA5}">
                      <a16:colId xmlns:a16="http://schemas.microsoft.com/office/drawing/2014/main" val="38123782"/>
                    </a:ext>
                  </a:extLst>
                </a:gridCol>
                <a:gridCol w="571817">
                  <a:extLst>
                    <a:ext uri="{9D8B030D-6E8A-4147-A177-3AD203B41FA5}">
                      <a16:colId xmlns:a16="http://schemas.microsoft.com/office/drawing/2014/main" val="61786373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16332617"/>
                    </a:ext>
                  </a:extLst>
                </a:gridCol>
                <a:gridCol w="571817">
                  <a:extLst>
                    <a:ext uri="{9D8B030D-6E8A-4147-A177-3AD203B41FA5}">
                      <a16:colId xmlns:a16="http://schemas.microsoft.com/office/drawing/2014/main" val="3078702011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3997832983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1188850815"/>
                    </a:ext>
                  </a:extLst>
                </a:gridCol>
                <a:gridCol w="1344422">
                  <a:extLst>
                    <a:ext uri="{9D8B030D-6E8A-4147-A177-3AD203B41FA5}">
                      <a16:colId xmlns:a16="http://schemas.microsoft.com/office/drawing/2014/main" val="350200556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9940774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3498176168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182226984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3294188211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3952710225"/>
                    </a:ext>
                  </a:extLst>
                </a:gridCol>
                <a:gridCol w="759111">
                  <a:extLst>
                    <a:ext uri="{9D8B030D-6E8A-4147-A177-3AD203B41FA5}">
                      <a16:colId xmlns:a16="http://schemas.microsoft.com/office/drawing/2014/main" val="2338375225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Models</a:t>
                      </a:r>
                    </a:p>
                  </a:txBody>
                  <a:tcPr anchor="ctr">
                    <a:solidFill>
                      <a:srgbClr val="0C234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Networks</a:t>
                      </a:r>
                    </a:p>
                  </a:txBody>
                  <a:tcPr>
                    <a:solidFill>
                      <a:srgbClr val="0C23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C23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C23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C234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CRAG</a:t>
                      </a:r>
                    </a:p>
                  </a:txBody>
                  <a:tcPr>
                    <a:solidFill>
                      <a:srgbClr val="0C23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C23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C234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ISIC-2017</a:t>
                      </a:r>
                    </a:p>
                  </a:txBody>
                  <a:tcPr>
                    <a:solidFill>
                      <a:srgbClr val="0C23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C23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C23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C23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C23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IDRiD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C23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7649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net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C23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net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C23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rS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net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C23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</a:rPr>
                        <a:t>net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C23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sz="1600" b="0" dirty="0">
                          <a:solidFill>
                            <a:schemeClr val="bg1"/>
                          </a:solidFill>
                          <a:latin typeface="+mn-lt"/>
                        </a:rPr>
                        <a:t>O-F1</a:t>
                      </a:r>
                    </a:p>
                  </a:txBody>
                  <a:tcPr anchor="ctr">
                    <a:solidFill>
                      <a:srgbClr val="0C23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sz="1600" b="0" dirty="0">
                          <a:solidFill>
                            <a:schemeClr val="bg1"/>
                          </a:solidFill>
                          <a:latin typeface="+mn-lt"/>
                        </a:rPr>
                        <a:t>O-Dice</a:t>
                      </a:r>
                    </a:p>
                  </a:txBody>
                  <a:tcPr anchor="ctr">
                    <a:solidFill>
                      <a:srgbClr val="0C23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sz="1600" b="0" dirty="0">
                          <a:solidFill>
                            <a:schemeClr val="bg1"/>
                          </a:solidFill>
                          <a:latin typeface="+mn-lt"/>
                        </a:rPr>
                        <a:t>O-</a:t>
                      </a:r>
                      <a:r>
                        <a:rPr sz="1600" b="0" dirty="0" err="1">
                          <a:solidFill>
                            <a:schemeClr val="bg1"/>
                          </a:solidFill>
                          <a:latin typeface="+mn-lt"/>
                        </a:rPr>
                        <a:t>Hausdorff</a:t>
                      </a:r>
                      <a:endParaRPr sz="16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C23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sz="1600" b="0" dirty="0">
                          <a:solidFill>
                            <a:schemeClr val="bg1"/>
                          </a:solidFill>
                          <a:latin typeface="+mn-lt"/>
                        </a:rPr>
                        <a:t>Jac</a:t>
                      </a:r>
                    </a:p>
                  </a:txBody>
                  <a:tcPr anchor="ctr">
                    <a:solidFill>
                      <a:srgbClr val="0C23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sz="1600" b="0" dirty="0">
                          <a:solidFill>
                            <a:schemeClr val="bg1"/>
                          </a:solidFill>
                          <a:latin typeface="+mn-lt"/>
                        </a:rPr>
                        <a:t>Dice</a:t>
                      </a:r>
                    </a:p>
                  </a:txBody>
                  <a:tcPr anchor="ctr">
                    <a:solidFill>
                      <a:srgbClr val="0C23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sz="1600" b="0" dirty="0">
                          <a:solidFill>
                            <a:schemeClr val="bg1"/>
                          </a:solidFill>
                          <a:latin typeface="+mn-lt"/>
                        </a:rPr>
                        <a:t>Acc</a:t>
                      </a:r>
                    </a:p>
                  </a:txBody>
                  <a:tcPr anchor="ctr">
                    <a:solidFill>
                      <a:srgbClr val="0C23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sz="1600" b="0" dirty="0">
                          <a:solidFill>
                            <a:schemeClr val="bg1"/>
                          </a:solidFill>
                          <a:latin typeface="+mn-lt"/>
                        </a:rPr>
                        <a:t>Sen</a:t>
                      </a:r>
                    </a:p>
                  </a:txBody>
                  <a:tcPr anchor="ctr">
                    <a:solidFill>
                      <a:srgbClr val="0C23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sz="1600" b="0" dirty="0" err="1">
                          <a:solidFill>
                            <a:schemeClr val="bg1"/>
                          </a:solidFill>
                          <a:latin typeface="+mn-lt"/>
                        </a:rPr>
                        <a:t>Spe</a:t>
                      </a:r>
                      <a:endParaRPr sz="16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C23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sz="1600" b="0" dirty="0">
                          <a:solidFill>
                            <a:schemeClr val="bg1"/>
                          </a:solidFill>
                          <a:latin typeface="+mn-lt"/>
                        </a:rPr>
                        <a:t>AUC-PR</a:t>
                      </a:r>
                    </a:p>
                  </a:txBody>
                  <a:tcPr anchor="ctr">
                    <a:solidFill>
                      <a:srgbClr val="0C23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619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77.89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85.01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151.51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77.62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85.83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93.82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87.84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96.13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48.65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693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83.60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89.29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111.52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76.57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85.20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93.80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85.64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95.96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33.34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601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III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80.23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87.85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123.35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77.88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86.05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93.82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84.25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b="1" dirty="0">
                          <a:latin typeface="+mj-lt"/>
                        </a:rPr>
                        <a:t>97.52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49.25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813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83.27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88.17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119.84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78.11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86.13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93.89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85.86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96.57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49.87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90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84.44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89.67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108.84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78.30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86.45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94.00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88.08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95.58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50.21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4221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SESV-DLab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>
                          <a:latin typeface="+mj-lt"/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dirty="0">
                          <a:latin typeface="+mj-lt"/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b="1" dirty="0">
                          <a:latin typeface="+mj-lt"/>
                        </a:rPr>
                        <a:t>85.43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b="1" dirty="0">
                          <a:latin typeface="+mj-lt"/>
                        </a:rPr>
                        <a:t>89.90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b="1" dirty="0">
                          <a:latin typeface="+mj-lt"/>
                        </a:rPr>
                        <a:t>106.10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b="1" dirty="0">
                          <a:latin typeface="+mj-lt"/>
                        </a:rPr>
                        <a:t>78.77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b="1" dirty="0">
                          <a:latin typeface="+mj-lt"/>
                        </a:rPr>
                        <a:t>86.79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b="1" dirty="0">
                          <a:latin typeface="+mj-lt"/>
                        </a:rPr>
                        <a:t>94.14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b="1" dirty="0">
                          <a:latin typeface="+mj-lt"/>
                        </a:rPr>
                        <a:t>88.35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b="0" dirty="0">
                          <a:latin typeface="+mj-lt"/>
                        </a:rPr>
                        <a:t>95.70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b="1" dirty="0">
                          <a:latin typeface="+mj-lt"/>
                        </a:rPr>
                        <a:t>50.99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2715822"/>
                  </a:ext>
                </a:extLst>
              </a:tr>
            </a:tbl>
          </a:graphicData>
        </a:graphic>
      </p:graphicFrame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C465E3B2-49BF-46F0-8D28-6B9D6A9F9A27}"/>
              </a:ext>
            </a:extLst>
          </p:cNvPr>
          <p:cNvSpPr txBox="1">
            <a:spLocks/>
          </p:cNvSpPr>
          <p:nvPr/>
        </p:nvSpPr>
        <p:spPr>
          <a:xfrm>
            <a:off x="0" y="6480653"/>
            <a:ext cx="12192000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239280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347135" y="778348"/>
            <a:ext cx="4775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Quantitative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1341EA-BC06-405F-BBF0-9068955E1A8D}"/>
              </a:ext>
            </a:extLst>
          </p:cNvPr>
          <p:cNvSpPr txBox="1"/>
          <p:nvPr/>
        </p:nvSpPr>
        <p:spPr>
          <a:xfrm>
            <a:off x="975290" y="5767134"/>
            <a:ext cx="10241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C2340"/>
                </a:solidFill>
                <a:latin typeface="+mj-lt"/>
              </a:rPr>
              <a:t>Table. 2. Performance Improvement Obtained by applying SESV Framework on three datasets.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5BCC2DA2-0217-4C9B-8B7C-1A5D44DB8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483508"/>
              </p:ext>
            </p:extLst>
          </p:nvPr>
        </p:nvGraphicFramePr>
        <p:xfrm>
          <a:off x="753615" y="1945639"/>
          <a:ext cx="10815837" cy="3301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7755">
                  <a:extLst>
                    <a:ext uri="{9D8B030D-6E8A-4147-A177-3AD203B41FA5}">
                      <a16:colId xmlns:a16="http://schemas.microsoft.com/office/drawing/2014/main" val="2211752806"/>
                    </a:ext>
                  </a:extLst>
                </a:gridCol>
                <a:gridCol w="949933">
                  <a:extLst>
                    <a:ext uri="{9D8B030D-6E8A-4147-A177-3AD203B41FA5}">
                      <a16:colId xmlns:a16="http://schemas.microsoft.com/office/drawing/2014/main" val="3997832983"/>
                    </a:ext>
                  </a:extLst>
                </a:gridCol>
                <a:gridCol w="1107180">
                  <a:extLst>
                    <a:ext uri="{9D8B030D-6E8A-4147-A177-3AD203B41FA5}">
                      <a16:colId xmlns:a16="http://schemas.microsoft.com/office/drawing/2014/main" val="1188850815"/>
                    </a:ext>
                  </a:extLst>
                </a:gridCol>
                <a:gridCol w="1707299">
                  <a:extLst>
                    <a:ext uri="{9D8B030D-6E8A-4147-A177-3AD203B41FA5}">
                      <a16:colId xmlns:a16="http://schemas.microsoft.com/office/drawing/2014/main" val="3502005563"/>
                    </a:ext>
                  </a:extLst>
                </a:gridCol>
                <a:gridCol w="949933">
                  <a:extLst>
                    <a:ext uri="{9D8B030D-6E8A-4147-A177-3AD203B41FA5}">
                      <a16:colId xmlns:a16="http://schemas.microsoft.com/office/drawing/2014/main" val="2994077403"/>
                    </a:ext>
                  </a:extLst>
                </a:gridCol>
                <a:gridCol w="949933">
                  <a:extLst>
                    <a:ext uri="{9D8B030D-6E8A-4147-A177-3AD203B41FA5}">
                      <a16:colId xmlns:a16="http://schemas.microsoft.com/office/drawing/2014/main" val="3498176168"/>
                    </a:ext>
                  </a:extLst>
                </a:gridCol>
                <a:gridCol w="949933">
                  <a:extLst>
                    <a:ext uri="{9D8B030D-6E8A-4147-A177-3AD203B41FA5}">
                      <a16:colId xmlns:a16="http://schemas.microsoft.com/office/drawing/2014/main" val="182226984"/>
                    </a:ext>
                  </a:extLst>
                </a:gridCol>
                <a:gridCol w="949933">
                  <a:extLst>
                    <a:ext uri="{9D8B030D-6E8A-4147-A177-3AD203B41FA5}">
                      <a16:colId xmlns:a16="http://schemas.microsoft.com/office/drawing/2014/main" val="3294188211"/>
                    </a:ext>
                  </a:extLst>
                </a:gridCol>
                <a:gridCol w="949933">
                  <a:extLst>
                    <a:ext uri="{9D8B030D-6E8A-4147-A177-3AD203B41FA5}">
                      <a16:colId xmlns:a16="http://schemas.microsoft.com/office/drawing/2014/main" val="3952710225"/>
                    </a:ext>
                  </a:extLst>
                </a:gridCol>
                <a:gridCol w="964005">
                  <a:extLst>
                    <a:ext uri="{9D8B030D-6E8A-4147-A177-3AD203B41FA5}">
                      <a16:colId xmlns:a16="http://schemas.microsoft.com/office/drawing/2014/main" val="2338375225"/>
                    </a:ext>
                  </a:extLst>
                </a:gridCol>
              </a:tblGrid>
              <a:tr h="41263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net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C234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CRAG</a:t>
                      </a:r>
                    </a:p>
                  </a:txBody>
                  <a:tcPr>
                    <a:solidFill>
                      <a:srgbClr val="0C23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C23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C234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ISIC-2017</a:t>
                      </a:r>
                    </a:p>
                  </a:txBody>
                  <a:tcPr>
                    <a:solidFill>
                      <a:srgbClr val="0C23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C23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C23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C23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C23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IDRiD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C23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764912"/>
                  </a:ext>
                </a:extLst>
              </a:tr>
              <a:tr h="41263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sz="1600" b="0" dirty="0">
                          <a:solidFill>
                            <a:schemeClr val="bg1"/>
                          </a:solidFill>
                          <a:latin typeface="+mn-lt"/>
                        </a:rPr>
                        <a:t>O-F1</a:t>
                      </a:r>
                    </a:p>
                  </a:txBody>
                  <a:tcPr anchor="ctr">
                    <a:solidFill>
                      <a:srgbClr val="0C23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sz="1600" b="0" dirty="0">
                          <a:solidFill>
                            <a:schemeClr val="bg1"/>
                          </a:solidFill>
                          <a:latin typeface="+mn-lt"/>
                        </a:rPr>
                        <a:t>O-Dice</a:t>
                      </a:r>
                    </a:p>
                  </a:txBody>
                  <a:tcPr anchor="ctr">
                    <a:solidFill>
                      <a:srgbClr val="0C23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sz="1600" b="0" dirty="0">
                          <a:solidFill>
                            <a:schemeClr val="bg1"/>
                          </a:solidFill>
                          <a:latin typeface="+mn-lt"/>
                        </a:rPr>
                        <a:t>O-</a:t>
                      </a:r>
                      <a:r>
                        <a:rPr sz="1600" b="0" dirty="0" err="1">
                          <a:solidFill>
                            <a:schemeClr val="bg1"/>
                          </a:solidFill>
                          <a:latin typeface="+mn-lt"/>
                        </a:rPr>
                        <a:t>Hausdorff</a:t>
                      </a:r>
                      <a:endParaRPr sz="16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C23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sz="1600" b="0" dirty="0">
                          <a:solidFill>
                            <a:schemeClr val="bg1"/>
                          </a:solidFill>
                          <a:latin typeface="+mn-lt"/>
                        </a:rPr>
                        <a:t>Jac</a:t>
                      </a:r>
                    </a:p>
                  </a:txBody>
                  <a:tcPr anchor="ctr">
                    <a:solidFill>
                      <a:srgbClr val="0C23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sz="1600" b="0" dirty="0">
                          <a:solidFill>
                            <a:schemeClr val="bg1"/>
                          </a:solidFill>
                          <a:latin typeface="+mn-lt"/>
                        </a:rPr>
                        <a:t>Dice</a:t>
                      </a:r>
                    </a:p>
                  </a:txBody>
                  <a:tcPr anchor="ctr">
                    <a:solidFill>
                      <a:srgbClr val="0C23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sz="1600" b="0" dirty="0">
                          <a:solidFill>
                            <a:schemeClr val="bg1"/>
                          </a:solidFill>
                          <a:latin typeface="+mn-lt"/>
                        </a:rPr>
                        <a:t>Acc</a:t>
                      </a:r>
                    </a:p>
                  </a:txBody>
                  <a:tcPr anchor="ctr">
                    <a:solidFill>
                      <a:srgbClr val="0C23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sz="1600" b="0" dirty="0">
                          <a:solidFill>
                            <a:schemeClr val="bg1"/>
                          </a:solidFill>
                          <a:latin typeface="+mn-lt"/>
                        </a:rPr>
                        <a:t>Sen</a:t>
                      </a:r>
                    </a:p>
                  </a:txBody>
                  <a:tcPr anchor="ctr">
                    <a:solidFill>
                      <a:srgbClr val="0C23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sz="1600" b="0" dirty="0" err="1">
                          <a:solidFill>
                            <a:schemeClr val="bg1"/>
                          </a:solidFill>
                          <a:latin typeface="+mn-lt"/>
                        </a:rPr>
                        <a:t>Spe</a:t>
                      </a:r>
                      <a:endParaRPr sz="16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C23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sz="1600" b="0" dirty="0">
                          <a:solidFill>
                            <a:schemeClr val="bg1"/>
                          </a:solidFill>
                          <a:latin typeface="+mn-lt"/>
                        </a:rPr>
                        <a:t>AUC-PR</a:t>
                      </a:r>
                    </a:p>
                  </a:txBody>
                  <a:tcPr anchor="ctr">
                    <a:solidFill>
                      <a:srgbClr val="0C23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619454"/>
                  </a:ext>
                </a:extLst>
              </a:tr>
              <a:tr h="412633">
                <a:tc>
                  <a:txBody>
                    <a:bodyPr/>
                    <a:lstStyle/>
                    <a:p>
                      <a:pPr algn="ctr"/>
                      <a:r>
                        <a:rPr sz="1700" dirty="0" err="1"/>
                        <a:t>PSPNet</a:t>
                      </a:r>
                      <a:endParaRPr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69.47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dirty="0"/>
                        <a:t>77.15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dirty="0"/>
                        <a:t>210.92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/>
                        <a:t>70.19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/>
                        <a:t>79.87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/>
                        <a:t>92.21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dirty="0"/>
                        <a:t>77.62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97.82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dirty="0"/>
                        <a:t>46.03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693056"/>
                  </a:ext>
                </a:extLst>
              </a:tr>
              <a:tr h="412633"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SESV-PSP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0" dirty="0"/>
                        <a:t>69.01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79.70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192.53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73.00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82.72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93.10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83.49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0" dirty="0"/>
                        <a:t>95.61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47.54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601881"/>
                  </a:ext>
                </a:extLst>
              </a:tr>
              <a:tr h="412633">
                <a:tc>
                  <a:txBody>
                    <a:bodyPr/>
                    <a:lstStyle/>
                    <a:p>
                      <a:pPr algn="ctr"/>
                      <a:r>
                        <a:rPr sz="1700" dirty="0"/>
                        <a:t>U-Net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dirty="0"/>
                        <a:t>77.20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dirty="0"/>
                        <a:t>82.03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dirty="0"/>
                        <a:t>180.36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dirty="0"/>
                        <a:t>76.36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dirty="0"/>
                        <a:t>84.60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dirty="0"/>
                        <a:t>93.47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dirty="0"/>
                        <a:t>80.98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98.26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dirty="0"/>
                        <a:t>46.36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13396"/>
                  </a:ext>
                </a:extLst>
              </a:tr>
              <a:tr h="412633"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SESV-</a:t>
                      </a:r>
                      <a:r>
                        <a:rPr sz="1700" b="1" dirty="0" err="1"/>
                        <a:t>Unet</a:t>
                      </a:r>
                      <a:endParaRPr sz="17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78.17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86.67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135.08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78.19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86.14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94.17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84.40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0" dirty="0"/>
                        <a:t>97.48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48.21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90896"/>
                  </a:ext>
                </a:extLst>
              </a:tr>
              <a:tr h="412633">
                <a:tc>
                  <a:txBody>
                    <a:bodyPr/>
                    <a:lstStyle/>
                    <a:p>
                      <a:pPr algn="ctr"/>
                      <a:r>
                        <a:rPr sz="1700"/>
                        <a:t>FPN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/>
                        <a:t>73.21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/>
                        <a:t>81.38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/>
                        <a:t>196.31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/>
                        <a:t>75.88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dirty="0"/>
                        <a:t>84.16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dirty="0"/>
                        <a:t>93.23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dirty="0"/>
                        <a:t>80.94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98.18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dirty="0"/>
                        <a:t>48.42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221254"/>
                  </a:ext>
                </a:extLst>
              </a:tr>
              <a:tr h="412633"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SESV-FPN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76.29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83.98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153.70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78.19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86.29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94.18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85.07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0" dirty="0"/>
                        <a:t>96.57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700" b="1" dirty="0"/>
                        <a:t>50.54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715822"/>
                  </a:ext>
                </a:extLst>
              </a:tr>
            </a:tbl>
          </a:graphicData>
        </a:graphic>
      </p:graphicFrame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A691415-BDB5-4B3D-AE68-E4966BFB7370}"/>
              </a:ext>
            </a:extLst>
          </p:cNvPr>
          <p:cNvSpPr txBox="1">
            <a:spLocks/>
          </p:cNvSpPr>
          <p:nvPr/>
        </p:nvSpPr>
        <p:spPr>
          <a:xfrm>
            <a:off x="0" y="6480653"/>
            <a:ext cx="12192000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149152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347135" y="778348"/>
            <a:ext cx="44614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5433C4-6FDD-4F14-9D15-1F50E920B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90" y="1738315"/>
            <a:ext cx="10241419" cy="38384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1341EA-BC06-405F-BBF0-9068955E1A8D}"/>
              </a:ext>
            </a:extLst>
          </p:cNvPr>
          <p:cNvSpPr txBox="1"/>
          <p:nvPr/>
        </p:nvSpPr>
        <p:spPr>
          <a:xfrm>
            <a:off x="975289" y="5756486"/>
            <a:ext cx="10241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C2340"/>
                </a:solidFill>
                <a:latin typeface="+mj-lt"/>
              </a:rPr>
              <a:t>Fig. 5. Qualitative evaluation of segmentation results obtained on 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CRAG </a:t>
            </a:r>
            <a:r>
              <a:rPr lang="en-US" dirty="0">
                <a:solidFill>
                  <a:srgbClr val="0C2340"/>
                </a:solidFill>
                <a:latin typeface="+mj-lt"/>
              </a:rPr>
              <a:t>dataset.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8D1B111-DCC0-4A03-8D16-5C9BDB968BC1}"/>
              </a:ext>
            </a:extLst>
          </p:cNvPr>
          <p:cNvSpPr txBox="1">
            <a:spLocks/>
          </p:cNvSpPr>
          <p:nvPr/>
        </p:nvSpPr>
        <p:spPr>
          <a:xfrm>
            <a:off x="0" y="6480653"/>
            <a:ext cx="12192000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532045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347135" y="778348"/>
            <a:ext cx="44614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1341EA-BC06-405F-BBF0-9068955E1A8D}"/>
              </a:ext>
            </a:extLst>
          </p:cNvPr>
          <p:cNvSpPr txBox="1"/>
          <p:nvPr/>
        </p:nvSpPr>
        <p:spPr>
          <a:xfrm>
            <a:off x="975289" y="5756486"/>
            <a:ext cx="10241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C2340"/>
                </a:solidFill>
                <a:latin typeface="+mj-lt"/>
              </a:rPr>
              <a:t>Fig. 6. Qualitative evaluation of segmentation results obtained on 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ISIC </a:t>
            </a:r>
            <a:r>
              <a:rPr lang="en-US" dirty="0">
                <a:solidFill>
                  <a:srgbClr val="0C2340"/>
                </a:solidFill>
                <a:latin typeface="+mj-lt"/>
              </a:rPr>
              <a:t>dataset.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6B56A-9D7B-4DF0-A642-FE0A502A0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42" y="1738315"/>
            <a:ext cx="10398711" cy="3935368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6FDDFB9-058C-477E-B333-E5729D4F70B3}"/>
              </a:ext>
            </a:extLst>
          </p:cNvPr>
          <p:cNvSpPr txBox="1">
            <a:spLocks/>
          </p:cNvSpPr>
          <p:nvPr/>
        </p:nvSpPr>
        <p:spPr>
          <a:xfrm>
            <a:off x="0" y="6480653"/>
            <a:ext cx="12192000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822281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347135" y="778348"/>
            <a:ext cx="18101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028FE14-0D71-0844-B918-779B9B77B105}"/>
              </a:ext>
            </a:extLst>
          </p:cNvPr>
          <p:cNvSpPr txBox="1"/>
          <p:nvPr/>
        </p:nvSpPr>
        <p:spPr>
          <a:xfrm>
            <a:off x="347135" y="1944140"/>
            <a:ext cx="9643445" cy="21185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b="1" dirty="0">
                <a:solidFill>
                  <a:srgbClr val="0C2340"/>
                </a:solidFill>
                <a:latin typeface="Arial"/>
                <a:cs typeface="Arial"/>
              </a:rPr>
              <a:t>Introduction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Related Works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Methodology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Results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Conclusion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098D380-D105-4A4A-857A-82F526AB5FE3}"/>
              </a:ext>
            </a:extLst>
          </p:cNvPr>
          <p:cNvSpPr txBox="1">
            <a:spLocks/>
          </p:cNvSpPr>
          <p:nvPr/>
        </p:nvSpPr>
        <p:spPr>
          <a:xfrm>
            <a:off x="0" y="6480653"/>
            <a:ext cx="12192000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1    </a:t>
            </a:r>
          </a:p>
        </p:txBody>
      </p:sp>
    </p:spTree>
    <p:extLst>
      <p:ext uri="{BB962C8B-B14F-4D97-AF65-F5344CB8AC3E}">
        <p14:creationId xmlns:p14="http://schemas.microsoft.com/office/powerpoint/2010/main" val="3513751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347135" y="778348"/>
            <a:ext cx="44614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1341EA-BC06-405F-BBF0-9068955E1A8D}"/>
              </a:ext>
            </a:extLst>
          </p:cNvPr>
          <p:cNvSpPr txBox="1"/>
          <p:nvPr/>
        </p:nvSpPr>
        <p:spPr>
          <a:xfrm>
            <a:off x="975289" y="5756486"/>
            <a:ext cx="10241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C2340"/>
                </a:solidFill>
                <a:latin typeface="+mj-lt"/>
              </a:rPr>
              <a:t>Fig. 7. Qualitative evaluation of segmentation results obtained on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IDRiD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C2340"/>
                </a:solidFill>
                <a:latin typeface="+mj-lt"/>
              </a:rPr>
              <a:t>dataset.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07C0F-B674-4DAB-BF98-B1C3570A9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88" y="1617747"/>
            <a:ext cx="10241419" cy="4007226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1D4AF57-A460-4B08-AC10-0AE211075B83}"/>
              </a:ext>
            </a:extLst>
          </p:cNvPr>
          <p:cNvSpPr txBox="1">
            <a:spLocks/>
          </p:cNvSpPr>
          <p:nvPr/>
        </p:nvSpPr>
        <p:spPr>
          <a:xfrm>
            <a:off x="0" y="6480653"/>
            <a:ext cx="12192000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691565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028FE14-0D71-0844-B918-779B9B77B105}"/>
              </a:ext>
            </a:extLst>
          </p:cNvPr>
          <p:cNvSpPr txBox="1"/>
          <p:nvPr/>
        </p:nvSpPr>
        <p:spPr>
          <a:xfrm>
            <a:off x="347135" y="1944140"/>
            <a:ext cx="9643445" cy="21185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C2340"/>
                </a:solidFill>
                <a:latin typeface="Arial"/>
                <a:cs typeface="Arial"/>
              </a:rPr>
              <a:t>Introduction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Related Works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Methodology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Results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b="1" dirty="0">
                <a:solidFill>
                  <a:srgbClr val="002060"/>
                </a:solidFill>
                <a:latin typeface="Arial"/>
                <a:cs typeface="Arial"/>
              </a:rPr>
              <a:t>Conclusion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FAEB347-3661-4CFE-8793-DABCEA71EC84}"/>
              </a:ext>
            </a:extLst>
          </p:cNvPr>
          <p:cNvSpPr txBox="1">
            <a:spLocks/>
          </p:cNvSpPr>
          <p:nvPr/>
        </p:nvSpPr>
        <p:spPr>
          <a:xfrm>
            <a:off x="0" y="6480653"/>
            <a:ext cx="12192000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051819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347135" y="778348"/>
            <a:ext cx="27222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5F516EC-58CE-CB44-985B-4DF3C5EB339F}"/>
              </a:ext>
            </a:extLst>
          </p:cNvPr>
          <p:cNvSpPr txBox="1"/>
          <p:nvPr/>
        </p:nvSpPr>
        <p:spPr>
          <a:xfrm>
            <a:off x="347135" y="1548380"/>
            <a:ext cx="531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059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 &amp; Limitations 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028FE14-0D71-0844-B918-779B9B77B105}"/>
              </a:ext>
            </a:extLst>
          </p:cNvPr>
          <p:cNvSpPr txBox="1"/>
          <p:nvPr/>
        </p:nvSpPr>
        <p:spPr>
          <a:xfrm>
            <a:off x="347135" y="2112822"/>
            <a:ext cx="11602209" cy="37805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Innovative Aspects of SESV: 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of predicted error maps as priors rather than direct corrections 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re-segmentation strategy that corrects initial errors effectively 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Verification network to guard against detrimental refinements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Comparative Analysis: 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Outperforms direct error correction methods (e.g., DSE model) 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Robust across various segmentation tasks and different base networks (e.g.,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PSPNet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U-Net, FPN) 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Limitations: 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computational complexity and longer training time compared to base models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75CD03C9-CC52-4513-AB34-062C2DAFD0C7}"/>
              </a:ext>
            </a:extLst>
          </p:cNvPr>
          <p:cNvSpPr txBox="1">
            <a:spLocks/>
          </p:cNvSpPr>
          <p:nvPr/>
        </p:nvSpPr>
        <p:spPr>
          <a:xfrm>
            <a:off x="0" y="6480653"/>
            <a:ext cx="12192000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043482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347135" y="778348"/>
            <a:ext cx="27222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5F516EC-58CE-CB44-985B-4DF3C5EB339F}"/>
              </a:ext>
            </a:extLst>
          </p:cNvPr>
          <p:cNvSpPr txBox="1"/>
          <p:nvPr/>
        </p:nvSpPr>
        <p:spPr>
          <a:xfrm>
            <a:off x="347135" y="1548380"/>
            <a:ext cx="531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059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Contributions &amp; Future Direction 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028FE14-0D71-0844-B918-779B9B77B105}"/>
              </a:ext>
            </a:extLst>
          </p:cNvPr>
          <p:cNvSpPr txBox="1"/>
          <p:nvPr/>
        </p:nvSpPr>
        <p:spPr>
          <a:xfrm>
            <a:off x="347135" y="2112822"/>
            <a:ext cx="11602209" cy="33650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of Contributions: 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Novel framework (SESV) that enhances segmentation accuracy by predicting and correcting errors 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Demonstrated performance improvements in multiple medical image segmentation tasks 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Directions: 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Exploration into semi- and weakly-supervised settings to reduce reliance on pixel-wise annotation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 adaptations to reduce training cost and computational burden 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Takeaway: 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SESV provides a robust and effective strategy for improving clinical diagnostic segmentation systems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5CB9B51-E785-4792-890E-52E38753D15F}"/>
              </a:ext>
            </a:extLst>
          </p:cNvPr>
          <p:cNvSpPr txBox="1">
            <a:spLocks/>
          </p:cNvSpPr>
          <p:nvPr/>
        </p:nvSpPr>
        <p:spPr>
          <a:xfrm>
            <a:off x="0" y="6480653"/>
            <a:ext cx="12192000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688071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07525534-5191-48A6-8F44-DAE264CEEF0D}"/>
              </a:ext>
            </a:extLst>
          </p:cNvPr>
          <p:cNvSpPr txBox="1"/>
          <p:nvPr/>
        </p:nvSpPr>
        <p:spPr>
          <a:xfrm>
            <a:off x="4433529" y="3421879"/>
            <a:ext cx="3324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D7E9E0-AEA2-41B6-967E-341561E43C72}"/>
              </a:ext>
            </a:extLst>
          </p:cNvPr>
          <p:cNvSpPr/>
          <p:nvPr/>
        </p:nvSpPr>
        <p:spPr>
          <a:xfrm>
            <a:off x="5216386" y="2851345"/>
            <a:ext cx="1759226" cy="377687"/>
          </a:xfrm>
          <a:prstGeom prst="rect">
            <a:avLst/>
          </a:prstGeom>
          <a:solidFill>
            <a:srgbClr val="F05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en-US" sz="1100" spc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0D665B2-37F9-4AAB-8FA7-1638B7FACAB1}"/>
              </a:ext>
            </a:extLst>
          </p:cNvPr>
          <p:cNvSpPr txBox="1">
            <a:spLocks/>
          </p:cNvSpPr>
          <p:nvPr/>
        </p:nvSpPr>
        <p:spPr>
          <a:xfrm>
            <a:off x="0" y="6480653"/>
            <a:ext cx="12192000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167680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347135" y="778348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5F516EC-58CE-CB44-985B-4DF3C5EB339F}"/>
              </a:ext>
            </a:extLst>
          </p:cNvPr>
          <p:cNvSpPr txBox="1"/>
          <p:nvPr/>
        </p:nvSpPr>
        <p:spPr>
          <a:xfrm>
            <a:off x="347135" y="1548380"/>
            <a:ext cx="531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059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SESV Framework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27B328-1808-45AE-B72C-3361CD518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497" y="1917712"/>
            <a:ext cx="7704294" cy="443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21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347135" y="778348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5F516EC-58CE-CB44-985B-4DF3C5EB339F}"/>
              </a:ext>
            </a:extLst>
          </p:cNvPr>
          <p:cNvSpPr txBox="1"/>
          <p:nvPr/>
        </p:nvSpPr>
        <p:spPr>
          <a:xfrm>
            <a:off x="347135" y="1548380"/>
            <a:ext cx="531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059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SESV Framework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9036D9-436D-4C28-B286-1B87B4B05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39" y="1917712"/>
            <a:ext cx="7894968" cy="44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44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347135" y="778348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5F516EC-58CE-CB44-985B-4DF3C5EB339F}"/>
              </a:ext>
            </a:extLst>
          </p:cNvPr>
          <p:cNvSpPr txBox="1"/>
          <p:nvPr/>
        </p:nvSpPr>
        <p:spPr>
          <a:xfrm>
            <a:off x="347135" y="1548380"/>
            <a:ext cx="531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059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SESV Framework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6F929-C75A-41A2-B4D7-6904AC2A2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397" y="1906871"/>
            <a:ext cx="6786074" cy="42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97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347135" y="778348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5F516EC-58CE-CB44-985B-4DF3C5EB339F}"/>
              </a:ext>
            </a:extLst>
          </p:cNvPr>
          <p:cNvSpPr txBox="1"/>
          <p:nvPr/>
        </p:nvSpPr>
        <p:spPr>
          <a:xfrm>
            <a:off x="347135" y="1548380"/>
            <a:ext cx="531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059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SESV Framework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7BFD0-2816-4273-BBBE-35A30730E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397" y="2056292"/>
            <a:ext cx="6662338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43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347135" y="778348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5F516EC-58CE-CB44-985B-4DF3C5EB339F}"/>
              </a:ext>
            </a:extLst>
          </p:cNvPr>
          <p:cNvSpPr txBox="1"/>
          <p:nvPr/>
        </p:nvSpPr>
        <p:spPr>
          <a:xfrm>
            <a:off x="347135" y="1548380"/>
            <a:ext cx="531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059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of </a:t>
            </a:r>
            <a:r>
              <a:rPr lang="en-US" b="1" dirty="0" err="1">
                <a:solidFill>
                  <a:srgbClr val="F059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Vnet</a:t>
            </a:r>
            <a:endParaRPr lang="en-US" b="1" dirty="0">
              <a:solidFill>
                <a:srgbClr val="F059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76A0AD-4946-4320-BC2B-D614402F7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98" y="2420238"/>
            <a:ext cx="9697803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5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347135" y="778348"/>
            <a:ext cx="28664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5F516EC-58CE-CB44-985B-4DF3C5EB339F}"/>
              </a:ext>
            </a:extLst>
          </p:cNvPr>
          <p:cNvSpPr txBox="1"/>
          <p:nvPr/>
        </p:nvSpPr>
        <p:spPr>
          <a:xfrm>
            <a:off x="347135" y="1548380"/>
            <a:ext cx="531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059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&amp; Clinical Importance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028FE14-0D71-0844-B918-779B9B77B105}"/>
              </a:ext>
            </a:extLst>
          </p:cNvPr>
          <p:cNvSpPr txBox="1"/>
          <p:nvPr/>
        </p:nvSpPr>
        <p:spPr>
          <a:xfrm>
            <a:off x="347135" y="2121700"/>
            <a:ext cx="11158325" cy="25340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of accurate medical image segmentation in diagnostics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with manual segmentation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Time-consuming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training data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Subjective variability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for automated methods that improve accuracy for clinical use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9306B4B-B881-43EF-93F1-5CE8A18171F0}"/>
              </a:ext>
            </a:extLst>
          </p:cNvPr>
          <p:cNvSpPr txBox="1">
            <a:spLocks/>
          </p:cNvSpPr>
          <p:nvPr/>
        </p:nvSpPr>
        <p:spPr>
          <a:xfrm>
            <a:off x="0" y="6480653"/>
            <a:ext cx="12192000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67040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347135" y="778348"/>
            <a:ext cx="28664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5F516EC-58CE-CB44-985B-4DF3C5EB339F}"/>
              </a:ext>
            </a:extLst>
          </p:cNvPr>
          <p:cNvSpPr txBox="1"/>
          <p:nvPr/>
        </p:nvSpPr>
        <p:spPr>
          <a:xfrm>
            <a:off x="347135" y="1548380"/>
            <a:ext cx="531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059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Problem &amp; Objectives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028FE14-0D71-0844-B918-779B9B77B105}"/>
              </a:ext>
            </a:extLst>
          </p:cNvPr>
          <p:cNvSpPr txBox="1"/>
          <p:nvPr/>
        </p:nvSpPr>
        <p:spPr>
          <a:xfrm>
            <a:off x="347135" y="2121700"/>
            <a:ext cx="11158325" cy="12875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 of current DCNN-based segmentation methods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challenge: 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 inaccuracies caused by limited data and complex anatomy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Objective: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Improve the segmentation accuracy without designing a completely new model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CB4CE9B-7BC0-4FF7-9B10-1BAF47108C27}"/>
              </a:ext>
            </a:extLst>
          </p:cNvPr>
          <p:cNvSpPr txBox="1">
            <a:spLocks/>
          </p:cNvSpPr>
          <p:nvPr/>
        </p:nvSpPr>
        <p:spPr>
          <a:xfrm>
            <a:off x="0" y="6480653"/>
            <a:ext cx="12192000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25518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028FE14-0D71-0844-B918-779B9B77B105}"/>
              </a:ext>
            </a:extLst>
          </p:cNvPr>
          <p:cNvSpPr txBox="1"/>
          <p:nvPr/>
        </p:nvSpPr>
        <p:spPr>
          <a:xfrm>
            <a:off x="347135" y="1944140"/>
            <a:ext cx="9643445" cy="21185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C2340"/>
                </a:solidFill>
                <a:latin typeface="Arial"/>
                <a:cs typeface="Arial"/>
              </a:rPr>
              <a:t>Introduction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b="1" dirty="0">
                <a:solidFill>
                  <a:srgbClr val="002060"/>
                </a:solidFill>
                <a:latin typeface="Arial"/>
                <a:cs typeface="Arial"/>
              </a:rPr>
              <a:t>Related Works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Methodology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Results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Conclusion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483E29D-F815-4B5A-8545-B5D86AD9F60E}"/>
              </a:ext>
            </a:extLst>
          </p:cNvPr>
          <p:cNvSpPr txBox="1">
            <a:spLocks/>
          </p:cNvSpPr>
          <p:nvPr/>
        </p:nvSpPr>
        <p:spPr>
          <a:xfrm>
            <a:off x="0" y="6480653"/>
            <a:ext cx="12192000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92125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347135" y="778348"/>
            <a:ext cx="3540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Works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028FE14-0D71-0844-B918-779B9B77B105}"/>
              </a:ext>
            </a:extLst>
          </p:cNvPr>
          <p:cNvSpPr txBox="1"/>
          <p:nvPr/>
        </p:nvSpPr>
        <p:spPr>
          <a:xfrm>
            <a:off x="347135" y="1917508"/>
            <a:ext cx="11158325" cy="37805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Conventional Approaches: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Hand-crafted features and traditional segmentation methods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Methods: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DCNN-based approaches (e.g., U-Net, DeepLabv3+) have improved performance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Prediction &amp; Correction: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works using user interactions or direct error correction have limitations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Gap Identified: 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for a </a:t>
            </a:r>
            <a:r>
              <a:rPr lang="en-US" b="1" dirty="0">
                <a:solidFill>
                  <a:srgbClr val="F15A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can automatically predict and correct segmentation errors robustly</a:t>
            </a:r>
          </a:p>
          <a:p>
            <a:pPr lvl="2">
              <a:lnSpc>
                <a:spcPct val="150000"/>
              </a:lnSpc>
              <a:buSzPct val="75000"/>
            </a:pP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476FB998-6E15-4BB8-9157-270546B5B91A}"/>
              </a:ext>
            </a:extLst>
          </p:cNvPr>
          <p:cNvSpPr txBox="1">
            <a:spLocks/>
          </p:cNvSpPr>
          <p:nvPr/>
        </p:nvSpPr>
        <p:spPr>
          <a:xfrm>
            <a:off x="0" y="6480653"/>
            <a:ext cx="12192000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61049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028FE14-0D71-0844-B918-779B9B77B105}"/>
              </a:ext>
            </a:extLst>
          </p:cNvPr>
          <p:cNvSpPr txBox="1"/>
          <p:nvPr/>
        </p:nvSpPr>
        <p:spPr>
          <a:xfrm>
            <a:off x="347135" y="1944140"/>
            <a:ext cx="9643445" cy="21185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C2340"/>
                </a:solidFill>
                <a:latin typeface="Arial"/>
                <a:cs typeface="Arial"/>
              </a:rPr>
              <a:t>Introduction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Related Works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b="1" dirty="0">
                <a:solidFill>
                  <a:srgbClr val="002060"/>
                </a:solidFill>
                <a:latin typeface="Arial"/>
                <a:cs typeface="Arial"/>
              </a:rPr>
              <a:t>Methodology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Results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Conclusion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2445386-2783-4983-BFEC-6D9F7B48138B}"/>
              </a:ext>
            </a:extLst>
          </p:cNvPr>
          <p:cNvSpPr txBox="1">
            <a:spLocks/>
          </p:cNvSpPr>
          <p:nvPr/>
        </p:nvSpPr>
        <p:spPr>
          <a:xfrm>
            <a:off x="0" y="6480653"/>
            <a:ext cx="12192000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429239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347135" y="778348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5F516EC-58CE-CB44-985B-4DF3C5EB339F}"/>
              </a:ext>
            </a:extLst>
          </p:cNvPr>
          <p:cNvSpPr txBox="1"/>
          <p:nvPr/>
        </p:nvSpPr>
        <p:spPr>
          <a:xfrm>
            <a:off x="347135" y="1548380"/>
            <a:ext cx="531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059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SESV Framework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2D2A47-697A-4C21-93EE-ED9C11BE3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07" y="2112822"/>
            <a:ext cx="6803113" cy="4073236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64160A7F-C710-4ABC-A691-0EB6AEB2AE2C}"/>
              </a:ext>
            </a:extLst>
          </p:cNvPr>
          <p:cNvSpPr txBox="1"/>
          <p:nvPr/>
        </p:nvSpPr>
        <p:spPr>
          <a:xfrm>
            <a:off x="7463028" y="3572102"/>
            <a:ext cx="4651899" cy="11546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SzPct val="75000"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Fig. 1. Technical pipeline of the proposed SESV framework (Segmentation – Emendation –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reSegmentation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Verification).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46C7CA5-3B4B-4546-8234-18642A6AFF97}"/>
              </a:ext>
            </a:extLst>
          </p:cNvPr>
          <p:cNvSpPr txBox="1">
            <a:spLocks/>
          </p:cNvSpPr>
          <p:nvPr/>
        </p:nvSpPr>
        <p:spPr>
          <a:xfrm>
            <a:off x="0" y="6480653"/>
            <a:ext cx="12192000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27181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One UTSA Circle • San Antonio, Texas 78249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347135" y="778348"/>
            <a:ext cx="3122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5F516EC-58CE-CB44-985B-4DF3C5EB339F}"/>
              </a:ext>
            </a:extLst>
          </p:cNvPr>
          <p:cNvSpPr txBox="1"/>
          <p:nvPr/>
        </p:nvSpPr>
        <p:spPr>
          <a:xfrm>
            <a:off x="347135" y="1548380"/>
            <a:ext cx="531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059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SESV Framework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028FE14-0D71-0844-B918-779B9B77B105}"/>
              </a:ext>
            </a:extLst>
          </p:cNvPr>
          <p:cNvSpPr txBox="1"/>
          <p:nvPr/>
        </p:nvSpPr>
        <p:spPr>
          <a:xfrm>
            <a:off x="347135" y="2112822"/>
            <a:ext cx="11673230" cy="33650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Components: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 Network (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Snet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Generates initial segmentation mask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Emendation Network (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Enet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Predicts segmentation error map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Re-segmentation Network (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rSnet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Refines the initial mask using the error map as a prior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Verification Network (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Vnet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Verifies the refined regions and selects the best output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Idea: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Correcting segmentation errors by predicting where they occur</a:t>
            </a:r>
          </a:p>
          <a:p>
            <a:pPr marL="914400" lvl="1" indent="-457200">
              <a:lnSpc>
                <a:spcPct val="150000"/>
              </a:lnSpc>
              <a:buSzPct val="7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verification to filter out incorrectly refined regions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3FAAAC4-7B36-415F-BE5E-CFD7766C773C}"/>
              </a:ext>
            </a:extLst>
          </p:cNvPr>
          <p:cNvSpPr txBox="1">
            <a:spLocks/>
          </p:cNvSpPr>
          <p:nvPr/>
        </p:nvSpPr>
        <p:spPr>
          <a:xfrm>
            <a:off x="0" y="6480653"/>
            <a:ext cx="12192000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289516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194DF8D-65A7-A44D-A948-ECEBC0E10D05}" vid="{508897A3-098B-224C-B9A3-C5B67EC0D0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EEB1A569F5B945847AE8D5F41B0AD6" ma:contentTypeVersion="9" ma:contentTypeDescription="Create a new document." ma:contentTypeScope="" ma:versionID="61150cfd308bc0815f47483aace43543">
  <xsd:schema xmlns:xsd="http://www.w3.org/2001/XMLSchema" xmlns:xs="http://www.w3.org/2001/XMLSchema" xmlns:p="http://schemas.microsoft.com/office/2006/metadata/properties" xmlns:ns2="009da255-3a39-4c37-a648-a96b0720b977" xmlns:ns3="82fe6e00-d737-49ac-bfae-29e51574dafa" targetNamespace="http://schemas.microsoft.com/office/2006/metadata/properties" ma:root="true" ma:fieldsID="cbdbe6721a854787322107e80e0b90bd" ns2:_="" ns3:_="">
    <xsd:import namespace="009da255-3a39-4c37-a648-a96b0720b977"/>
    <xsd:import namespace="82fe6e00-d737-49ac-bfae-29e51574da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9da255-3a39-4c37-a648-a96b0720b9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fe6e00-d737-49ac-bfae-29e51574daf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7EF50E-5EFB-405E-AF9A-A4145532C9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1A4200-AA6C-452E-8EFA-BFF3E6BE85C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4909BBA-B786-4E51-84AE-FB0AA73C56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9da255-3a39-4c37-a648-a96b0720b977"/>
    <ds:schemaRef ds:uri="82fe6e00-d737-49ac-bfae-29e51574da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470</TotalTime>
  <Words>1276</Words>
  <Application>Microsoft Office PowerPoint</Application>
  <PresentationFormat>Widescreen</PresentationFormat>
  <Paragraphs>370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Mitzi Shipley</dc:creator>
  <cp:lastModifiedBy>Abu Noman Md Sakib</cp:lastModifiedBy>
  <cp:revision>33</cp:revision>
  <dcterms:created xsi:type="dcterms:W3CDTF">2020-02-12T19:43:58Z</dcterms:created>
  <dcterms:modified xsi:type="dcterms:W3CDTF">2025-04-13T03:19:01Z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0x010100B5EEB1A569F5B945847AE8D5F41B0AD6</vt:lpwstr>
  </property>
</Properties>
</file>